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6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4000"/>
              <a:buNone/>
              <a:defRPr sz="4000"/>
            </a:lvl1pPr>
            <a:lvl2pPr lvl="1">
              <a:spcBef>
                <a:spcPts val="0"/>
              </a:spcBef>
              <a:buSzPts val="4000"/>
              <a:buNone/>
              <a:defRPr sz="4000"/>
            </a:lvl2pPr>
            <a:lvl3pPr lvl="2">
              <a:spcBef>
                <a:spcPts val="0"/>
              </a:spcBef>
              <a:buSzPts val="4000"/>
              <a:buNone/>
              <a:defRPr sz="4000"/>
            </a:lvl3pPr>
            <a:lvl4pPr lvl="3">
              <a:spcBef>
                <a:spcPts val="0"/>
              </a:spcBef>
              <a:buSzPts val="4000"/>
              <a:buNone/>
              <a:defRPr sz="4000"/>
            </a:lvl4pPr>
            <a:lvl5pPr lvl="4">
              <a:spcBef>
                <a:spcPts val="0"/>
              </a:spcBef>
              <a:buSzPts val="4000"/>
              <a:buNone/>
              <a:defRPr sz="4000"/>
            </a:lvl5pPr>
            <a:lvl6pPr lvl="5">
              <a:spcBef>
                <a:spcPts val="0"/>
              </a:spcBef>
              <a:buSzPts val="4000"/>
              <a:buNone/>
              <a:defRPr sz="4000"/>
            </a:lvl6pPr>
            <a:lvl7pPr lvl="6">
              <a:spcBef>
                <a:spcPts val="0"/>
              </a:spcBef>
              <a:buSzPts val="4000"/>
              <a:buNone/>
              <a:defRPr sz="4000"/>
            </a:lvl7pPr>
            <a:lvl8pPr lvl="7">
              <a:spcBef>
                <a:spcPts val="0"/>
              </a:spcBef>
              <a:buSzPts val="4000"/>
              <a:buNone/>
              <a:defRPr sz="4000"/>
            </a:lvl8pPr>
            <a:lvl9pPr lvl="8">
              <a:spcBef>
                <a:spcPts val="0"/>
              </a:spcBef>
              <a:buSzPts val="4000"/>
              <a:buNone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8000"/>
              <a:buNone/>
              <a:defRPr sz="8000"/>
            </a:lvl1pPr>
            <a:lvl2pPr lvl="1">
              <a:spcBef>
                <a:spcPts val="0"/>
              </a:spcBef>
              <a:buSzPts val="8000"/>
              <a:buNone/>
              <a:defRPr sz="8000"/>
            </a:lvl2pPr>
            <a:lvl3pPr lvl="2">
              <a:spcBef>
                <a:spcPts val="0"/>
              </a:spcBef>
              <a:buSzPts val="8000"/>
              <a:buNone/>
              <a:defRPr sz="8000"/>
            </a:lvl3pPr>
            <a:lvl4pPr lvl="3">
              <a:spcBef>
                <a:spcPts val="0"/>
              </a:spcBef>
              <a:buSzPts val="8000"/>
              <a:buNone/>
              <a:defRPr sz="8000"/>
            </a:lvl4pPr>
            <a:lvl5pPr lvl="4">
              <a:spcBef>
                <a:spcPts val="0"/>
              </a:spcBef>
              <a:buSzPts val="8000"/>
              <a:buNone/>
              <a:defRPr sz="8000"/>
            </a:lvl5pPr>
            <a:lvl6pPr lvl="5">
              <a:spcBef>
                <a:spcPts val="0"/>
              </a:spcBef>
              <a:buSzPts val="8000"/>
              <a:buNone/>
              <a:defRPr sz="8000"/>
            </a:lvl6pPr>
            <a:lvl7pPr lvl="6">
              <a:spcBef>
                <a:spcPts val="0"/>
              </a:spcBef>
              <a:buSzPts val="8000"/>
              <a:buNone/>
              <a:defRPr sz="8000"/>
            </a:lvl7pPr>
            <a:lvl8pPr lvl="7">
              <a:spcBef>
                <a:spcPts val="0"/>
              </a:spcBef>
              <a:buSzPts val="8000"/>
              <a:buNone/>
              <a:defRPr sz="8000"/>
            </a:lvl8pPr>
            <a:lvl9pPr lvl="8">
              <a:spcBef>
                <a:spcPts val="0"/>
              </a:spcBef>
              <a:buSzPts val="8000"/>
              <a:buNone/>
              <a:defRPr sz="80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sByzHoiYFX0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_2LLXnUdUIc" TargetMode="External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#2-3: Color and Type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(Photoshop CC 18+)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5525" y="1348225"/>
            <a:ext cx="5211525" cy="2296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Understanding Digital Images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400"/>
              <a:t>2.3 Demonstrate knowledge of typography and its use in visual design.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Warm Up:</a:t>
            </a:r>
          </a:p>
          <a:p>
            <a:pPr indent="-31115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What do you know about type?</a:t>
            </a:r>
          </a:p>
          <a:p>
            <a:pPr indent="-311150" lvl="0" marL="457200">
              <a:lnSpc>
                <a:spcPct val="200000"/>
              </a:lnSpc>
              <a:spcBef>
                <a:spcPts val="0"/>
              </a:spcBef>
              <a:buSzPts val="1300"/>
              <a:buChar char="●"/>
            </a:pPr>
            <a:r>
              <a:rPr lang="en"/>
              <a:t>How can you apply type to your designs?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Understanding Digital Images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400"/>
              <a:t>2.3 Demonstrate knowledge of typography and its use in visual design.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1297500" y="1567550"/>
            <a:ext cx="7038900" cy="404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b="1" lang="en" sz="1800"/>
              <a:t>Intro into Type:</a:t>
            </a: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b="1" sz="1800"/>
          </a:p>
        </p:txBody>
      </p:sp>
      <p:sp>
        <p:nvSpPr>
          <p:cNvPr descr="If you are interested in learning more about this topic, please visit http://www.gcflearnfree.org/beginning-graphic-design/ to view the entire tutorial on our website. It includes instructional text and examples for you to practice and apply what you've learned." id="148" name="Shape 148" title="Beginning Graphic Design: Typography">
            <a:hlinkClick r:id="rId3"/>
          </p:cNvPr>
          <p:cNvSpPr/>
          <p:nvPr/>
        </p:nvSpPr>
        <p:spPr>
          <a:xfrm>
            <a:off x="3080550" y="2089525"/>
            <a:ext cx="3472800" cy="26046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Understanding Digital Images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400"/>
              <a:t>2.3 Demonstrate knowledge of typography and its use in visual design.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1297500" y="1494275"/>
            <a:ext cx="7038900" cy="273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buNone/>
            </a:pPr>
            <a:r>
              <a:rPr b="1" lang="en" sz="1800"/>
              <a:t>A few common type rules</a:t>
            </a:r>
            <a:r>
              <a:rPr b="1" lang="en" sz="1800"/>
              <a:t>:</a:t>
            </a:r>
          </a:p>
          <a:p>
            <a:pPr indent="-304800" lvl="0" marL="457200" rtl="0">
              <a:lnSpc>
                <a:spcPct val="100000"/>
              </a:lnSpc>
              <a:spcBef>
                <a:spcPts val="0"/>
              </a:spcBef>
              <a:buSzPts val="1200"/>
              <a:buChar char="●"/>
            </a:pPr>
            <a:r>
              <a:rPr lang="en" sz="1200"/>
              <a:t>Type is to convey words, not to look fancy. Make your priority to make it accessible to all, then make it fancy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-304800" lvl="0" marL="457200" rtl="0">
              <a:lnSpc>
                <a:spcPct val="200000"/>
              </a:lnSpc>
              <a:spcBef>
                <a:spcPts val="0"/>
              </a:spcBef>
              <a:buSzPts val="1200"/>
              <a:buChar char="●"/>
            </a:pPr>
            <a:r>
              <a:rPr lang="en" sz="1200"/>
              <a:t>Be aware of the contrast between the type and background.</a:t>
            </a:r>
          </a:p>
          <a:p>
            <a:pPr indent="0" lvl="0" marL="0" rt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-304800" lvl="0" marL="457200" rtl="0">
              <a:lnSpc>
                <a:spcPct val="200000"/>
              </a:lnSpc>
              <a:spcBef>
                <a:spcPts val="0"/>
              </a:spcBef>
              <a:buSzPts val="1200"/>
              <a:buChar char="●"/>
            </a:pPr>
            <a:r>
              <a:rPr lang="en" sz="1200"/>
              <a:t>NEVER, EVER, EVER. USE COMIC SANS.</a:t>
            </a: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Understanding Digital Images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400"/>
              <a:t>2.4 Demonstrate knowledge of color and its use in digital images.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1052550" y="1548900"/>
            <a:ext cx="7038900" cy="404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b="1" lang="en" sz="1800"/>
              <a:t>Intro into Color:</a:t>
            </a: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b="1" sz="1800"/>
          </a:p>
        </p:txBody>
      </p:sp>
      <p:sp>
        <p:nvSpPr>
          <p:cNvPr descr="If you are interested in learning more about this topic, please visit http://www.gcflearnfree.org/beginning-graphic-design/ to view the entire tutorial on our website. It includes instructional text and examples for you to practice and apply what you've learned." id="161" name="Shape 161" title="Beginning Graphic Design: Color">
            <a:hlinkClick r:id="rId3"/>
          </p:cNvPr>
          <p:cNvSpPr/>
          <p:nvPr/>
        </p:nvSpPr>
        <p:spPr>
          <a:xfrm>
            <a:off x="2619263" y="2046900"/>
            <a:ext cx="3905474" cy="29291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Understanding Digital Images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400"/>
              <a:t>2.4 Demonstrate knowledge of color and its use in digital images.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1052550" y="1530250"/>
            <a:ext cx="7038900" cy="1970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A few rules about color:</a:t>
            </a:r>
          </a:p>
          <a:p>
            <a:pPr indent="-3048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Color and Contrast are some of the MOST IMPORTANT things in a design.</a:t>
            </a:r>
          </a:p>
          <a:p>
            <a:pPr indent="-3048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Color affects the readability and is the FIRST IMPRESSION of a design.</a:t>
            </a:r>
          </a:p>
          <a:p>
            <a:pPr indent="-304800" lvl="0" marL="457200" rtl="0">
              <a:lnSpc>
                <a:spcPct val="200000"/>
              </a:lnSpc>
              <a:spcBef>
                <a:spcPts val="0"/>
              </a:spcBef>
              <a:buSzPts val="1200"/>
              <a:buChar char="●"/>
            </a:pPr>
            <a:r>
              <a:rPr lang="en" sz="1200"/>
              <a:t>If you have or use a “bad color,” you have a bad design.</a:t>
            </a: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